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9"/>
  </p:notesMasterIdLst>
  <p:sldIdLst>
    <p:sldId id="511" r:id="rId2"/>
    <p:sldId id="463" r:id="rId3"/>
    <p:sldId id="554" r:id="rId4"/>
    <p:sldId id="512" r:id="rId5"/>
    <p:sldId id="513" r:id="rId6"/>
    <p:sldId id="514" r:id="rId7"/>
    <p:sldId id="515" r:id="rId8"/>
    <p:sldId id="550" r:id="rId9"/>
    <p:sldId id="523" r:id="rId10"/>
    <p:sldId id="516" r:id="rId11"/>
    <p:sldId id="517" r:id="rId12"/>
    <p:sldId id="477" r:id="rId13"/>
    <p:sldId id="399" r:id="rId14"/>
    <p:sldId id="409" r:id="rId15"/>
    <p:sldId id="481" r:id="rId16"/>
    <p:sldId id="482" r:id="rId17"/>
    <p:sldId id="50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349664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hyperlink" Target="https://github.com/soyuztechnologies/HPC_Training/blob/master/Day%207/ElementBinding/webapp/controller/MyView.controller.js" TargetMode="External"/><Relationship Id="rId4" Type="http://schemas.openxmlformats.org/officeDocument/2006/relationships/hyperlink" Target="https://github.com/soyuztechnologies/HPC_Training/blob/master/Day%207/ElementBinding/webapp/view/MyView.view.x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6.tiff"/><Relationship Id="rId5" Type="http://schemas.openxmlformats.org/officeDocument/2006/relationships/image" Target="../media/image15.tiff"/><Relationship Id="rId10" Type="http://schemas.openxmlformats.org/officeDocument/2006/relationships/image" Target="../media/image2.png"/><Relationship Id="rId4" Type="http://schemas.openxmlformats.org/officeDocument/2006/relationships/image" Target="../media/image14.tiff"/><Relationship Id="rId9" Type="http://schemas.openxmlformats.org/officeDocument/2006/relationships/hyperlink" Target="https://anubhavtrainings.com/"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9.jpg"/><Relationship Id="rId7" Type="http://schemas.openxmlformats.org/officeDocument/2006/relationships/image" Target="../media/image2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6/Exercise_ExpressionBinding/webapp/index.html" TargetMode="External"/><Relationship Id="rId5" Type="http://schemas.openxmlformats.org/officeDocument/2006/relationships/hyperlink" Target="https://github.com/soyuztechnologies/HPC_Training/blob/master/Day%206/Exercise_ExpressionBinding/webapp/view/MyView.view.xml" TargetMode="External"/><Relationship Id="rId4" Type="http://schemas.openxmlformats.org/officeDocument/2006/relationships/hyperlink" Target="https://github.com/soyuztechnologies/HPC_Training/blob/master/Day%206/Exercise_ExpressionBinding/webapp/controller/MyView.controller.js"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6/Exercise_AggregationBinding/webapp/model/mockdata/mydata.json" TargetMode="External"/><Relationship Id="rId5" Type="http://schemas.openxmlformats.org/officeDocument/2006/relationships/hyperlink" Target="https://github.com/soyuztechnologies/HPC_Training/blob/master/Day%206/Exercise_AggregationBinding/webapp/controller/MyView.controller.js" TargetMode="External"/><Relationship Id="rId4" Type="http://schemas.openxmlformats.org/officeDocument/2006/relationships/hyperlink" Target="https://github.com/soyuztechnologies/HPC_Training/blob/master/Day%206/Exercise_AggregationBinding/webapp/view/MyView.view.x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hyperlink" Target="https://github.com/soyuztechnologies/HPC_Training/blob/master/Day%207/DynamicAggregationBinding/webapp/controller/MyView.controller.js" TargetMode="External"/><Relationship Id="rId4" Type="http://schemas.openxmlformats.org/officeDocument/2006/relationships/hyperlink" Target="https://github.com/soyuztechnologies/HPC_Training/blob/master/Day%207/DynamicAggregationBinding/webapp/view/MyView.view.x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6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Element binding is useful for containers and layouts containing other controls. All these child controls would be required to use properties of the same model object or model node, then element-binding is preferable.</a:t>
            </a:r>
          </a:p>
          <a:p>
            <a:pPr marL="285750" indent="-285750" algn="just">
              <a:buFont typeface="Arial" panose="020B0604020202020204" pitchFamily="34" charset="0"/>
              <a:buChar char="•"/>
            </a:pPr>
            <a:r>
              <a:rPr lang="en-US" b="0" i="0" dirty="0">
                <a:solidFill>
                  <a:srgbClr val="3C3C3C"/>
                </a:solidFill>
                <a:effectLst/>
                <a:latin typeface="SAPRegular"/>
              </a:rPr>
              <a:t>An element to be bound to an object in the Model can be achieved by Element binding.</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E09DB208-7D8C-41E8-A6E2-892DCD791ED1}"/>
              </a:ext>
            </a:extLst>
          </p:cNvPr>
          <p:cNvGraphicFramePr>
            <a:graphicFrameLocks noGrp="1"/>
          </p:cNvGraphicFramePr>
          <p:nvPr/>
        </p:nvGraphicFramePr>
        <p:xfrm>
          <a:off x="571500" y="2631795"/>
          <a:ext cx="3914778" cy="1593428"/>
        </p:xfrm>
        <a:graphic>
          <a:graphicData uri="http://schemas.openxmlformats.org/drawingml/2006/table">
            <a:tbl>
              <a:tblPr firstRow="1" bandRow="1">
                <a:tableStyleId>{5C22544A-7EE6-4342-B048-85BDC9FD1C3A}</a:tableStyleId>
              </a:tblPr>
              <a:tblGrid>
                <a:gridCol w="1304926">
                  <a:extLst>
                    <a:ext uri="{9D8B030D-6E8A-4147-A177-3AD203B41FA5}">
                      <a16:colId xmlns:a16="http://schemas.microsoft.com/office/drawing/2014/main" val="222172730"/>
                    </a:ext>
                  </a:extLst>
                </a:gridCol>
                <a:gridCol w="1304926">
                  <a:extLst>
                    <a:ext uri="{9D8B030D-6E8A-4147-A177-3AD203B41FA5}">
                      <a16:colId xmlns:a16="http://schemas.microsoft.com/office/drawing/2014/main" val="97321902"/>
                    </a:ext>
                  </a:extLst>
                </a:gridCol>
                <a:gridCol w="1304926">
                  <a:extLst>
                    <a:ext uri="{9D8B030D-6E8A-4147-A177-3AD203B41FA5}">
                      <a16:colId xmlns:a16="http://schemas.microsoft.com/office/drawing/2014/main" val="994019089"/>
                    </a:ext>
                  </a:extLst>
                </a:gridCol>
              </a:tblGrid>
              <a:tr h="398357">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1761768161"/>
                  </a:ext>
                </a:extLst>
              </a:tr>
              <a:tr h="398357">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3884272256"/>
                  </a:ext>
                </a:extLst>
              </a:tr>
              <a:tr h="398357">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08428109"/>
                  </a:ext>
                </a:extLst>
              </a:tr>
              <a:tr h="398357">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11053043"/>
                  </a:ext>
                </a:extLst>
              </a:tr>
            </a:tbl>
          </a:graphicData>
        </a:graphic>
      </p:graphicFrame>
      <p:sp>
        <p:nvSpPr>
          <p:cNvPr id="7" name="TextBox 6">
            <a:extLst>
              <a:ext uri="{FF2B5EF4-FFF2-40B4-BE49-F238E27FC236}">
                <a16:creationId xmlns:a16="http://schemas.microsoft.com/office/drawing/2014/main" id="{4E7571A0-53C5-4A86-A357-4FD978169E31}"/>
              </a:ext>
            </a:extLst>
          </p:cNvPr>
          <p:cNvSpPr txBox="1"/>
          <p:nvPr/>
        </p:nvSpPr>
        <p:spPr>
          <a:xfrm>
            <a:off x="571500" y="2299216"/>
            <a:ext cx="1425574" cy="369332"/>
          </a:xfrm>
          <a:prstGeom prst="rect">
            <a:avLst/>
          </a:prstGeom>
          <a:noFill/>
        </p:spPr>
        <p:txBody>
          <a:bodyPr wrap="square" rtlCol="0">
            <a:spAutoFit/>
          </a:bodyPr>
          <a:lstStyle/>
          <a:p>
            <a:r>
              <a:rPr lang="en-US" dirty="0"/>
              <a:t>Table</a:t>
            </a:r>
          </a:p>
        </p:txBody>
      </p:sp>
      <p:sp>
        <p:nvSpPr>
          <p:cNvPr id="9" name="Oval 8">
            <a:extLst>
              <a:ext uri="{FF2B5EF4-FFF2-40B4-BE49-F238E27FC236}">
                <a16:creationId xmlns:a16="http://schemas.microsoft.com/office/drawing/2014/main" id="{420B60A0-C42B-4D12-8F81-7D375E8DA067}"/>
              </a:ext>
            </a:extLst>
          </p:cNvPr>
          <p:cNvSpPr/>
          <p:nvPr/>
        </p:nvSpPr>
        <p:spPr>
          <a:xfrm>
            <a:off x="4552122" y="3053383"/>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0</a:t>
            </a:r>
          </a:p>
        </p:txBody>
      </p:sp>
      <p:sp>
        <p:nvSpPr>
          <p:cNvPr id="10" name="Oval 9">
            <a:extLst>
              <a:ext uri="{FF2B5EF4-FFF2-40B4-BE49-F238E27FC236}">
                <a16:creationId xmlns:a16="http://schemas.microsoft.com/office/drawing/2014/main" id="{3129200D-C150-49F6-A63F-6817F1D26D3C}"/>
              </a:ext>
            </a:extLst>
          </p:cNvPr>
          <p:cNvSpPr/>
          <p:nvPr/>
        </p:nvSpPr>
        <p:spPr>
          <a:xfrm>
            <a:off x="4552121" y="3468965"/>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1</a:t>
            </a:r>
          </a:p>
        </p:txBody>
      </p:sp>
      <p:sp>
        <p:nvSpPr>
          <p:cNvPr id="11" name="Oval 10">
            <a:extLst>
              <a:ext uri="{FF2B5EF4-FFF2-40B4-BE49-F238E27FC236}">
                <a16:creationId xmlns:a16="http://schemas.microsoft.com/office/drawing/2014/main" id="{6E5DE1D4-DC35-4FF1-9210-2FE6F3EB7F4B}"/>
              </a:ext>
            </a:extLst>
          </p:cNvPr>
          <p:cNvSpPr/>
          <p:nvPr/>
        </p:nvSpPr>
        <p:spPr>
          <a:xfrm>
            <a:off x="4533901" y="3831236"/>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2</a:t>
            </a:r>
          </a:p>
        </p:txBody>
      </p:sp>
      <p:grpSp>
        <p:nvGrpSpPr>
          <p:cNvPr id="12" name="Group 11">
            <a:extLst>
              <a:ext uri="{FF2B5EF4-FFF2-40B4-BE49-F238E27FC236}">
                <a16:creationId xmlns:a16="http://schemas.microsoft.com/office/drawing/2014/main" id="{4962A7EB-09D3-47F5-B244-FC536F9513A1}"/>
              </a:ext>
            </a:extLst>
          </p:cNvPr>
          <p:cNvGrpSpPr/>
          <p:nvPr/>
        </p:nvGrpSpPr>
        <p:grpSpPr>
          <a:xfrm>
            <a:off x="6020436" y="4193506"/>
            <a:ext cx="2199225" cy="2433357"/>
            <a:chOff x="7915275" y="2581275"/>
            <a:chExt cx="3105150" cy="3043977"/>
          </a:xfrm>
        </p:grpSpPr>
        <p:sp>
          <p:nvSpPr>
            <p:cNvPr id="13" name="Rectangle: Rounded Corners 12">
              <a:extLst>
                <a:ext uri="{FF2B5EF4-FFF2-40B4-BE49-F238E27FC236}">
                  <a16:creationId xmlns:a16="http://schemas.microsoft.com/office/drawing/2014/main" id="{099883DD-7E23-4C9B-AE9D-9A78946EDA26}"/>
                </a:ext>
              </a:extLst>
            </p:cNvPr>
            <p:cNvSpPr/>
            <p:nvPr/>
          </p:nvSpPr>
          <p:spPr>
            <a:xfrm>
              <a:off x="7915275" y="2581275"/>
              <a:ext cx="3105150" cy="304397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5110F52-DA0A-4177-92F1-4FD16AA5EDEB}"/>
                </a:ext>
              </a:extLst>
            </p:cNvPr>
            <p:cNvSpPr/>
            <p:nvPr/>
          </p:nvSpPr>
          <p:spPr>
            <a:xfrm>
              <a:off x="8279603" y="2581275"/>
              <a:ext cx="2490787" cy="38395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Simple Form</a:t>
              </a:r>
            </a:p>
          </p:txBody>
        </p:sp>
        <p:sp>
          <p:nvSpPr>
            <p:cNvPr id="15" name="Rectangle 14">
              <a:extLst>
                <a:ext uri="{FF2B5EF4-FFF2-40B4-BE49-F238E27FC236}">
                  <a16:creationId xmlns:a16="http://schemas.microsoft.com/office/drawing/2014/main" id="{2467FAD3-07BE-439A-86C2-2D013F6F2263}"/>
                </a:ext>
              </a:extLst>
            </p:cNvPr>
            <p:cNvSpPr/>
            <p:nvPr/>
          </p:nvSpPr>
          <p:spPr>
            <a:xfrm>
              <a:off x="8477246" y="338412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0</a:t>
              </a:r>
            </a:p>
          </p:txBody>
        </p:sp>
        <p:sp>
          <p:nvSpPr>
            <p:cNvPr id="16" name="Rectangle 15">
              <a:extLst>
                <a:ext uri="{FF2B5EF4-FFF2-40B4-BE49-F238E27FC236}">
                  <a16:creationId xmlns:a16="http://schemas.microsoft.com/office/drawing/2014/main" id="{7681FD59-F36F-4C02-93AD-0B8725C704B5}"/>
                </a:ext>
              </a:extLst>
            </p:cNvPr>
            <p:cNvSpPr/>
            <p:nvPr/>
          </p:nvSpPr>
          <p:spPr>
            <a:xfrm>
              <a:off x="8477246" y="3943145"/>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1</a:t>
              </a:r>
            </a:p>
          </p:txBody>
        </p:sp>
        <p:sp>
          <p:nvSpPr>
            <p:cNvPr id="17" name="Rectangle 16">
              <a:extLst>
                <a:ext uri="{FF2B5EF4-FFF2-40B4-BE49-F238E27FC236}">
                  <a16:creationId xmlns:a16="http://schemas.microsoft.com/office/drawing/2014/main" id="{B1DFC10F-FD3C-4AF5-A2AA-F674869B19F5}"/>
                </a:ext>
              </a:extLst>
            </p:cNvPr>
            <p:cNvSpPr/>
            <p:nvPr/>
          </p:nvSpPr>
          <p:spPr>
            <a:xfrm>
              <a:off x="8477246" y="450721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2</a:t>
              </a:r>
            </a:p>
          </p:txBody>
        </p:sp>
      </p:grpSp>
      <p:sp>
        <p:nvSpPr>
          <p:cNvPr id="18" name="TextBox 17">
            <a:extLst>
              <a:ext uri="{FF2B5EF4-FFF2-40B4-BE49-F238E27FC236}">
                <a16:creationId xmlns:a16="http://schemas.microsoft.com/office/drawing/2014/main" id="{859411D8-80E1-454A-B72D-B99872168B7F}"/>
              </a:ext>
            </a:extLst>
          </p:cNvPr>
          <p:cNvSpPr txBox="1"/>
          <p:nvPr/>
        </p:nvSpPr>
        <p:spPr>
          <a:xfrm>
            <a:off x="8924925" y="2369655"/>
            <a:ext cx="1590675" cy="923330"/>
          </a:xfrm>
          <a:prstGeom prst="rect">
            <a:avLst/>
          </a:prstGeom>
          <a:noFill/>
        </p:spPr>
        <p:txBody>
          <a:bodyPr wrap="square" rtlCol="0">
            <a:spAutoFit/>
          </a:bodyPr>
          <a:lstStyle/>
          <a:p>
            <a:r>
              <a:rPr lang="en-US" dirty="0"/>
              <a:t>/empTab/0</a:t>
            </a:r>
          </a:p>
          <a:p>
            <a:r>
              <a:rPr lang="en-US" dirty="0"/>
              <a:t>/empTab/1</a:t>
            </a:r>
          </a:p>
          <a:p>
            <a:r>
              <a:rPr lang="en-US" dirty="0"/>
              <a:t>/empTab/2</a:t>
            </a:r>
          </a:p>
        </p:txBody>
      </p:sp>
      <p:cxnSp>
        <p:nvCxnSpPr>
          <p:cNvPr id="19" name="Straight Arrow Connector 18">
            <a:extLst>
              <a:ext uri="{FF2B5EF4-FFF2-40B4-BE49-F238E27FC236}">
                <a16:creationId xmlns:a16="http://schemas.microsoft.com/office/drawing/2014/main" id="{A1EEF9F6-DED5-4336-96E3-6333284CDB3D}"/>
              </a:ext>
            </a:extLst>
          </p:cNvPr>
          <p:cNvCxnSpPr>
            <a:cxnSpLocks/>
            <a:endCxn id="9" idx="6"/>
          </p:cNvCxnSpPr>
          <p:nvPr/>
        </p:nvCxnSpPr>
        <p:spPr>
          <a:xfrm flipH="1">
            <a:off x="6142797" y="2510460"/>
            <a:ext cx="2782130" cy="70484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36E0F890-D2E6-44BD-958C-12E107E12890}"/>
              </a:ext>
            </a:extLst>
          </p:cNvPr>
          <p:cNvCxnSpPr>
            <a:cxnSpLocks/>
            <a:stCxn id="18" idx="1"/>
            <a:endCxn id="10" idx="6"/>
          </p:cNvCxnSpPr>
          <p:nvPr/>
        </p:nvCxnSpPr>
        <p:spPr>
          <a:xfrm flipH="1">
            <a:off x="6142796" y="2831320"/>
            <a:ext cx="2782129" cy="79957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D282575E-54F3-4378-93A0-06F7088AB770}"/>
              </a:ext>
            </a:extLst>
          </p:cNvPr>
          <p:cNvCxnSpPr>
            <a:cxnSpLocks/>
            <a:endCxn id="11" idx="6"/>
          </p:cNvCxnSpPr>
          <p:nvPr/>
        </p:nvCxnSpPr>
        <p:spPr>
          <a:xfrm flipH="1">
            <a:off x="6124576" y="3158160"/>
            <a:ext cx="2800350" cy="83500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4" name="Connector: Elbow 23">
            <a:extLst>
              <a:ext uri="{FF2B5EF4-FFF2-40B4-BE49-F238E27FC236}">
                <a16:creationId xmlns:a16="http://schemas.microsoft.com/office/drawing/2014/main" id="{A5BD43B4-3459-4C1E-A94F-5FF66ED1D266}"/>
              </a:ext>
            </a:extLst>
          </p:cNvPr>
          <p:cNvCxnSpPr>
            <a:cxnSpLocks/>
          </p:cNvCxnSpPr>
          <p:nvPr/>
        </p:nvCxnSpPr>
        <p:spPr>
          <a:xfrm>
            <a:off x="571500" y="3158160"/>
            <a:ext cx="5448301" cy="1921114"/>
          </a:xfrm>
          <a:prstGeom prst="bentConnector3">
            <a:avLst>
              <a:gd name="adj1" fmla="val -4910"/>
            </a:avLst>
          </a:prstGeom>
          <a:ln>
            <a:tailEnd type="triangle"/>
          </a:ln>
        </p:spPr>
        <p:style>
          <a:lnRef idx="3">
            <a:schemeClr val="accent4"/>
          </a:lnRef>
          <a:fillRef idx="0">
            <a:schemeClr val="accent4"/>
          </a:fillRef>
          <a:effectRef idx="2">
            <a:schemeClr val="accent4"/>
          </a:effectRef>
          <a:fontRef idx="minor">
            <a:schemeClr val="tx1"/>
          </a:fontRef>
        </p:style>
      </p:cxnSp>
      <p:sp>
        <p:nvSpPr>
          <p:cNvPr id="25" name="TextBox 24">
            <a:extLst>
              <a:ext uri="{FF2B5EF4-FFF2-40B4-BE49-F238E27FC236}">
                <a16:creationId xmlns:a16="http://schemas.microsoft.com/office/drawing/2014/main" id="{22B723A6-DF20-4216-B4AB-53E1D7A42AD8}"/>
              </a:ext>
            </a:extLst>
          </p:cNvPr>
          <p:cNvSpPr txBox="1"/>
          <p:nvPr/>
        </p:nvSpPr>
        <p:spPr>
          <a:xfrm>
            <a:off x="1571625" y="5079274"/>
            <a:ext cx="3295650" cy="923330"/>
          </a:xfrm>
          <a:prstGeom prst="rect">
            <a:avLst/>
          </a:prstGeom>
          <a:noFill/>
        </p:spPr>
        <p:txBody>
          <a:bodyPr wrap="square" rtlCol="0">
            <a:spAutoFit/>
          </a:bodyPr>
          <a:lstStyle/>
          <a:p>
            <a:r>
              <a:rPr lang="en-US" dirty="0"/>
              <a:t>All the content of Row 1 in the table is bind to all the fields in the form</a:t>
            </a:r>
          </a:p>
        </p:txBody>
      </p:sp>
      <p:cxnSp>
        <p:nvCxnSpPr>
          <p:cNvPr id="26" name="Straight Arrow Connector 25">
            <a:extLst>
              <a:ext uri="{FF2B5EF4-FFF2-40B4-BE49-F238E27FC236}">
                <a16:creationId xmlns:a16="http://schemas.microsoft.com/office/drawing/2014/main" id="{6D949FA3-6DA6-4A1D-BF59-713493CC0A29}"/>
              </a:ext>
            </a:extLst>
          </p:cNvPr>
          <p:cNvCxnSpPr>
            <a:cxnSpLocks/>
            <a:stCxn id="15" idx="3"/>
            <a:endCxn id="27" idx="1"/>
          </p:cNvCxnSpPr>
          <p:nvPr/>
        </p:nvCxnSpPr>
        <p:spPr>
          <a:xfrm flipV="1">
            <a:off x="7902592" y="4954783"/>
            <a:ext cx="1272725" cy="99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3F22B9EE-C802-46C8-A87F-76FBD057E0E7}"/>
              </a:ext>
            </a:extLst>
          </p:cNvPr>
          <p:cNvSpPr txBox="1"/>
          <p:nvPr/>
        </p:nvSpPr>
        <p:spPr>
          <a:xfrm>
            <a:off x="9175317" y="4770117"/>
            <a:ext cx="1340283" cy="369332"/>
          </a:xfrm>
          <a:prstGeom prst="rect">
            <a:avLst/>
          </a:prstGeom>
          <a:noFill/>
        </p:spPr>
        <p:txBody>
          <a:bodyPr wrap="square" rtlCol="0">
            <a:spAutoFit/>
          </a:bodyPr>
          <a:lstStyle/>
          <a:p>
            <a:r>
              <a:rPr lang="en-US" dirty="0"/>
              <a:t>/empId</a:t>
            </a:r>
          </a:p>
        </p:txBody>
      </p:sp>
      <p:cxnSp>
        <p:nvCxnSpPr>
          <p:cNvPr id="28" name="Straight Arrow Connector 27">
            <a:extLst>
              <a:ext uri="{FF2B5EF4-FFF2-40B4-BE49-F238E27FC236}">
                <a16:creationId xmlns:a16="http://schemas.microsoft.com/office/drawing/2014/main" id="{A74712C2-061D-4975-B701-A966CC91D442}"/>
              </a:ext>
            </a:extLst>
          </p:cNvPr>
          <p:cNvCxnSpPr>
            <a:cxnSpLocks/>
            <a:stCxn id="16" idx="3"/>
            <a:endCxn id="29" idx="1"/>
          </p:cNvCxnSpPr>
          <p:nvPr/>
        </p:nvCxnSpPr>
        <p:spPr>
          <a:xfrm flipV="1">
            <a:off x="7902592" y="5403087"/>
            <a:ext cx="1260722" cy="85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9" name="TextBox 28">
            <a:extLst>
              <a:ext uri="{FF2B5EF4-FFF2-40B4-BE49-F238E27FC236}">
                <a16:creationId xmlns:a16="http://schemas.microsoft.com/office/drawing/2014/main" id="{4AAC00F7-A2FC-49A9-81A6-83B5F53E863E}"/>
              </a:ext>
            </a:extLst>
          </p:cNvPr>
          <p:cNvSpPr txBox="1"/>
          <p:nvPr/>
        </p:nvSpPr>
        <p:spPr>
          <a:xfrm>
            <a:off x="9163314" y="5218421"/>
            <a:ext cx="1257300" cy="369332"/>
          </a:xfrm>
          <a:prstGeom prst="rect">
            <a:avLst/>
          </a:prstGeom>
          <a:noFill/>
        </p:spPr>
        <p:txBody>
          <a:bodyPr wrap="square" rtlCol="0">
            <a:spAutoFit/>
          </a:bodyPr>
          <a:lstStyle/>
          <a:p>
            <a:r>
              <a:rPr lang="en-US" dirty="0"/>
              <a:t>/empName</a:t>
            </a:r>
          </a:p>
        </p:txBody>
      </p:sp>
      <p:cxnSp>
        <p:nvCxnSpPr>
          <p:cNvPr id="30" name="Straight Arrow Connector 29">
            <a:extLst>
              <a:ext uri="{FF2B5EF4-FFF2-40B4-BE49-F238E27FC236}">
                <a16:creationId xmlns:a16="http://schemas.microsoft.com/office/drawing/2014/main" id="{DABF742B-FF71-47A6-B823-0DE00221EBC0}"/>
              </a:ext>
            </a:extLst>
          </p:cNvPr>
          <p:cNvCxnSpPr>
            <a:cxnSpLocks/>
            <a:stCxn id="17" idx="3"/>
            <a:endCxn id="31" idx="1"/>
          </p:cNvCxnSpPr>
          <p:nvPr/>
        </p:nvCxnSpPr>
        <p:spPr>
          <a:xfrm flipV="1">
            <a:off x="7902592" y="5848199"/>
            <a:ext cx="1260458" cy="1435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1" name="TextBox 30">
            <a:extLst>
              <a:ext uri="{FF2B5EF4-FFF2-40B4-BE49-F238E27FC236}">
                <a16:creationId xmlns:a16="http://schemas.microsoft.com/office/drawing/2014/main" id="{10E2D8C3-BC8D-4EA5-83C0-FEDABFC2022A}"/>
              </a:ext>
            </a:extLst>
          </p:cNvPr>
          <p:cNvSpPr txBox="1"/>
          <p:nvPr/>
        </p:nvSpPr>
        <p:spPr>
          <a:xfrm>
            <a:off x="9163050" y="5663533"/>
            <a:ext cx="1352550" cy="369332"/>
          </a:xfrm>
          <a:prstGeom prst="rect">
            <a:avLst/>
          </a:prstGeom>
          <a:noFill/>
        </p:spPr>
        <p:txBody>
          <a:bodyPr wrap="square" rtlCol="0">
            <a:spAutoFit/>
          </a:bodyPr>
          <a:lstStyle/>
          <a:p>
            <a:r>
              <a:rPr lang="en-US" dirty="0"/>
              <a:t>/salary</a:t>
            </a:r>
          </a:p>
        </p:txBody>
      </p:sp>
      <p:sp>
        <p:nvSpPr>
          <p:cNvPr id="5" name="TextBox 4">
            <a:extLst>
              <a:ext uri="{FF2B5EF4-FFF2-40B4-BE49-F238E27FC236}">
                <a16:creationId xmlns:a16="http://schemas.microsoft.com/office/drawing/2014/main" id="{57FFDCA8-06CD-4076-B441-30AA557E44AF}"/>
              </a:ext>
            </a:extLst>
          </p:cNvPr>
          <p:cNvSpPr txBox="1"/>
          <p:nvPr/>
        </p:nvSpPr>
        <p:spPr>
          <a:xfrm>
            <a:off x="269389" y="1899762"/>
            <a:ext cx="7655515" cy="369332"/>
          </a:xfrm>
          <a:prstGeom prst="rect">
            <a:avLst/>
          </a:prstGeom>
          <a:noFill/>
        </p:spPr>
        <p:txBody>
          <a:bodyPr wrap="square" rtlCol="0">
            <a:spAutoFit/>
          </a:bodyPr>
          <a:lstStyle/>
          <a:p>
            <a:r>
              <a:rPr lang="en-US" dirty="0"/>
              <a:t>Use case:- On Select of a row in the table show the row data in a form.</a:t>
            </a:r>
          </a:p>
        </p:txBody>
      </p:sp>
    </p:spTree>
    <p:extLst>
      <p:ext uri="{BB962C8B-B14F-4D97-AF65-F5344CB8AC3E}">
        <p14:creationId xmlns:p14="http://schemas.microsoft.com/office/powerpoint/2010/main" val="1161388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D0C7474C-E369-4FF3-A995-41EC183D9C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3212" y="1998980"/>
            <a:ext cx="5962650" cy="43434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 this exercise we will use element binding to bind the data of a selected row with the form.</a:t>
            </a:r>
          </a:p>
          <a:p>
            <a:endParaRPr lang="en-US" dirty="0"/>
          </a:p>
          <a:p>
            <a:r>
              <a:rPr lang="en-US" dirty="0"/>
              <a:t>Exercise code/resources:- </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570630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6</a:t>
            </a:r>
          </a:p>
        </p:txBody>
      </p:sp>
    </p:spTree>
    <p:extLst>
      <p:ext uri="{BB962C8B-B14F-4D97-AF65-F5344CB8AC3E}">
        <p14:creationId xmlns:p14="http://schemas.microsoft.com/office/powerpoint/2010/main" val="3991243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6</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548361" cy="1754326"/>
          </a:xfrm>
          <a:prstGeom prst="rect">
            <a:avLst/>
          </a:prstGeom>
          <a:noFill/>
        </p:spPr>
        <p:txBody>
          <a:bodyPr wrap="square" rtlCol="0">
            <a:spAutoFit/>
          </a:bodyPr>
          <a:lstStyle/>
          <a:p>
            <a:pPr marL="742950" lvl="1" indent="-285750">
              <a:buFont typeface="Arial" panose="020B0604020202020204" pitchFamily="34" charset="0"/>
              <a:buChar char="•"/>
            </a:pPr>
            <a:r>
              <a:rPr lang="en-US" dirty="0"/>
              <a:t>Concept of binding in UI5</a:t>
            </a:r>
          </a:p>
          <a:p>
            <a:pPr marL="742950" lvl="1" indent="-285750">
              <a:buFont typeface="Arial" panose="020B0604020202020204" pitchFamily="34" charset="0"/>
              <a:buChar char="•"/>
            </a:pPr>
            <a:r>
              <a:rPr lang="en-US" dirty="0"/>
              <a:t>Expression Binding</a:t>
            </a:r>
          </a:p>
          <a:p>
            <a:pPr marL="742950" lvl="1" indent="-285750">
              <a:buFont typeface="Arial" panose="020B0604020202020204" pitchFamily="34" charset="0"/>
              <a:buChar char="•"/>
            </a:pPr>
            <a:r>
              <a:rPr lang="en-US" dirty="0"/>
              <a:t>Binding Modes</a:t>
            </a:r>
          </a:p>
          <a:p>
            <a:pPr marL="742950" lvl="1" indent="-285750">
              <a:buFont typeface="Arial" panose="020B0604020202020204" pitchFamily="34" charset="0"/>
              <a:buChar char="•"/>
            </a:pPr>
            <a:r>
              <a:rPr lang="en-US" dirty="0"/>
              <a:t>Aggregation Binding</a:t>
            </a:r>
          </a:p>
          <a:p>
            <a:pPr marL="742950" lvl="1" indent="-285750">
              <a:buFont typeface="Arial" panose="020B0604020202020204" pitchFamily="34" charset="0"/>
              <a:buChar char="•"/>
            </a:pPr>
            <a:r>
              <a:rPr lang="en-US" dirty="0"/>
              <a:t>Element Binding</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Binding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3" y="779090"/>
            <a:ext cx="8345524" cy="4801314"/>
          </a:xfrm>
          <a:prstGeom prst="rect">
            <a:avLst/>
          </a:prstGeom>
          <a:noFill/>
        </p:spPr>
        <p:txBody>
          <a:bodyPr wrap="square" rtlCol="0">
            <a:spAutoFit/>
          </a:bodyPr>
          <a:lstStyle/>
          <a:p>
            <a:pPr marL="285750" indent="-285750">
              <a:buFontTx/>
              <a:buChar char="-"/>
            </a:pPr>
            <a:r>
              <a:rPr lang="en-US" b="0" i="0" dirty="0">
                <a:effectLst/>
                <a:latin typeface="SAPRegular"/>
              </a:rPr>
              <a:t>Data binding is the process that establishes a connection between the application UI and business logic.</a:t>
            </a:r>
          </a:p>
          <a:p>
            <a:pPr marL="285750" indent="-285750">
              <a:buFontTx/>
              <a:buChar char="-"/>
            </a:pPr>
            <a:r>
              <a:rPr lang="en-US" b="0" i="0" dirty="0">
                <a:effectLst/>
                <a:latin typeface="SAPRegular"/>
              </a:rPr>
              <a:t>It is a bridge between a binding target and a binding source.</a:t>
            </a:r>
            <a:endParaRPr lang="en-US" b="0" i="0" dirty="0">
              <a:effectLst/>
            </a:endParaRPr>
          </a:p>
          <a:p>
            <a:endParaRPr lang="en-US" b="0" i="0" dirty="0">
              <a:effectLst/>
            </a:endParaRPr>
          </a:p>
          <a:p>
            <a:r>
              <a:rPr lang="en-US" b="0" i="0" dirty="0">
                <a:effectLst/>
              </a:rPr>
              <a:t>Sap ui5 provides three binding options</a:t>
            </a:r>
          </a:p>
          <a:p>
            <a:pPr marL="285750" indent="-285750" algn="l">
              <a:buFont typeface="Arial" panose="020B0604020202020204" pitchFamily="34" charset="0"/>
              <a:buChar char="•"/>
            </a:pPr>
            <a:r>
              <a:rPr lang="en-US" dirty="0"/>
              <a:t>Property Binding</a:t>
            </a:r>
          </a:p>
          <a:p>
            <a:pPr marL="285750" indent="-285750">
              <a:buFont typeface="Arial" panose="020B0604020202020204" pitchFamily="34" charset="0"/>
              <a:buChar char="•"/>
            </a:pPr>
            <a:r>
              <a:rPr lang="en-US" b="0" i="0" dirty="0">
                <a:effectLst/>
              </a:rPr>
              <a:t>Expression Binding</a:t>
            </a:r>
            <a:endParaRPr lang="en-US" dirty="0"/>
          </a:p>
          <a:p>
            <a:pPr marL="285750" indent="-285750" algn="l">
              <a:buFont typeface="Arial" panose="020B0604020202020204" pitchFamily="34" charset="0"/>
              <a:buChar char="•"/>
            </a:pPr>
            <a:r>
              <a:rPr lang="en-US" b="0" i="0" dirty="0">
                <a:effectLst/>
              </a:rPr>
              <a:t>Aggregation Binding</a:t>
            </a:r>
          </a:p>
          <a:p>
            <a:pPr marL="285750" indent="-285750" algn="l">
              <a:buFont typeface="Arial" panose="020B0604020202020204" pitchFamily="34" charset="0"/>
              <a:buChar char="•"/>
            </a:pPr>
            <a:r>
              <a:rPr lang="en-US" dirty="0"/>
              <a:t>Element Binding</a:t>
            </a:r>
          </a:p>
          <a:p>
            <a:pPr marL="285750" indent="-285750" algn="l">
              <a:buFont typeface="Arial" panose="020B0604020202020204" pitchFamily="34" charset="0"/>
              <a:buChar char="•"/>
            </a:pPr>
            <a:endParaRPr lang="en-US" dirty="0">
              <a:solidFill>
                <a:srgbClr val="3C3C3C"/>
              </a:solidFill>
            </a:endParaRPr>
          </a:p>
          <a:p>
            <a:pPr algn="just"/>
            <a:r>
              <a:rPr lang="en-US" b="1" i="0" dirty="0">
                <a:solidFill>
                  <a:srgbClr val="3C3C3C"/>
                </a:solidFill>
                <a:effectLst/>
              </a:rPr>
              <a:t>Property Binding</a:t>
            </a:r>
            <a:r>
              <a:rPr lang="en-US" b="0" i="0" dirty="0">
                <a:solidFill>
                  <a:srgbClr val="3C3C3C"/>
                </a:solidFill>
                <a:effectLst/>
              </a:rPr>
              <a:t>:- </a:t>
            </a:r>
            <a:r>
              <a:rPr lang="en-US" b="0" i="0" dirty="0">
                <a:effectLst/>
              </a:rPr>
              <a:t>W</a:t>
            </a:r>
            <a:r>
              <a:rPr lang="en-US" dirty="0"/>
              <a:t>hen we bind property of a UI control, to the address of the model, this is called property binding. E.g., value property of Input control was connected to /emp/empId</a:t>
            </a:r>
          </a:p>
          <a:p>
            <a:pPr algn="just"/>
            <a:endParaRPr lang="en-US" dirty="0"/>
          </a:p>
          <a:p>
            <a:pPr algn="just"/>
            <a:r>
              <a:rPr lang="en-US" dirty="0"/>
              <a:t>Ex:- </a:t>
            </a:r>
          </a:p>
          <a:p>
            <a:pPr marL="342900" indent="-342900" algn="just">
              <a:buAutoNum type="arabicPeriod"/>
            </a:pPr>
            <a:r>
              <a:rPr lang="en-US" dirty="0"/>
              <a:t>In XML view:-  &lt;Text text=“{/emp/empId}” &gt;&lt;/Text&gt;</a:t>
            </a:r>
          </a:p>
          <a:p>
            <a:pPr marL="342900" indent="-342900">
              <a:buAutoNum type="arabicPeriod"/>
            </a:pPr>
            <a:r>
              <a:rPr lang="en-US" dirty="0"/>
              <a:t>In controller: - this.getView().byId(“controlId”).bindProperty(“text”, ‘/emp/empId’);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BD533139-D99E-450F-B075-E1D1ACD2E7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7263" y="1717841"/>
            <a:ext cx="3935423" cy="292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011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355E650C-2AB7-48B8-92C1-0EFD97277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8149" y="2734632"/>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Expression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b="1" dirty="0"/>
              <a:t>Expression binding : - </a:t>
            </a:r>
            <a:r>
              <a:rPr lang="en-US" dirty="0"/>
              <a:t>When we bind an Expression (</a:t>
            </a:r>
            <a:r>
              <a:rPr lang="en-US" b="1" dirty="0"/>
              <a:t>{= condition ? true : false}</a:t>
            </a:r>
            <a:r>
              <a:rPr lang="en-US" dirty="0"/>
              <a:t>) with the property of a control rather binding value to a property, this is called expression binding.</a:t>
            </a:r>
          </a:p>
          <a:p>
            <a:pPr marL="285750" indent="-285750">
              <a:buFont typeface="Arial" panose="020B0604020202020204" pitchFamily="34" charset="0"/>
              <a:buChar char="•"/>
            </a:pPr>
            <a:r>
              <a:rPr lang="en-US" b="0" i="0" dirty="0">
                <a:effectLst/>
              </a:rPr>
              <a:t>If we need some calculation on model data or some sort of comparison, then expression binding is useful. </a:t>
            </a:r>
          </a:p>
          <a:p>
            <a:pPr lvl="1"/>
            <a:r>
              <a:rPr lang="en-US" dirty="0"/>
              <a:t>Syntax:</a:t>
            </a:r>
          </a:p>
          <a:p>
            <a:pPr lvl="1"/>
            <a:r>
              <a:rPr lang="en-US" dirty="0"/>
              <a:t>	numberState = “{= ${path} &gt; value ? ‘conditionForTrue’ : ‘ConditionForFalse’ }”</a:t>
            </a:r>
          </a:p>
          <a:p>
            <a:endParaRPr lang="en-US" b="1" dirty="0"/>
          </a:p>
          <a:p>
            <a:pPr marL="285750" indent="-285750">
              <a:buFontTx/>
              <a:buChar char="-"/>
            </a:pPr>
            <a:r>
              <a:rPr lang="en-US" b="1" dirty="0"/>
              <a:t>Use Case of Expression Binding</a:t>
            </a:r>
          </a:p>
          <a:p>
            <a:pPr lvl="1"/>
            <a:r>
              <a:rPr lang="en-US" dirty="0"/>
              <a:t>My Manager want to add a button and when we click on that button, all the fields should gray out.</a:t>
            </a:r>
          </a:p>
          <a:p>
            <a:pPr lvl="1"/>
            <a:endParaRPr lang="en-US" dirty="0"/>
          </a:p>
          <a:p>
            <a:pPr lvl="1"/>
            <a:r>
              <a:rPr lang="en-US" dirty="0"/>
              <a:t>If The Employee Name is Anubhav, Gray out Salary field.</a:t>
            </a:r>
          </a:p>
          <a:p>
            <a:pPr lvl="1"/>
            <a:r>
              <a:rPr lang="en-US" dirty="0"/>
              <a:t>Condition – if employee name  =  Anubhav</a:t>
            </a:r>
          </a:p>
          <a:p>
            <a:pPr lvl="1"/>
            <a:r>
              <a:rPr lang="en-US" dirty="0"/>
              <a:t>Outcome – make field gray out</a:t>
            </a:r>
          </a:p>
          <a:p>
            <a:pPr lvl="1"/>
            <a:r>
              <a:rPr lang="en-US" dirty="0"/>
              <a:t>Target – Salary field</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182232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E848CC7A-CC58-4B62-8060-F053FE13DD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a:stretch/>
        </p:blipFill>
        <p:spPr bwMode="auto">
          <a:xfrm>
            <a:off x="6717238" y="1490171"/>
            <a:ext cx="4663440" cy="466344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Tx/>
              <a:buChar char="-"/>
            </a:pPr>
            <a:r>
              <a:rPr lang="en-US" dirty="0"/>
              <a:t>In this exercise we will see the example of both property binding and expression binding.</a:t>
            </a:r>
          </a:p>
          <a:p>
            <a:pPr marL="285750" indent="-285750">
              <a:buFontTx/>
              <a:buChar char="-"/>
            </a:pPr>
            <a:r>
              <a:rPr lang="en-US" dirty="0"/>
              <a:t>In this file we also see that how to get data form the file in the model.</a:t>
            </a:r>
          </a:p>
          <a:p>
            <a:endParaRPr lang="en-US" dirty="0"/>
          </a:p>
          <a:p>
            <a:r>
              <a:rPr lang="en-US" dirty="0"/>
              <a:t>Exercise code:-</a:t>
            </a:r>
          </a:p>
          <a:p>
            <a:pPr marL="285750" indent="-285750">
              <a:buFontTx/>
              <a:buChar char="-"/>
            </a:pPr>
            <a:r>
              <a:rPr lang="en-US" dirty="0">
                <a:hlinkClick r:id="rId4"/>
              </a:rPr>
              <a:t>MyXML.controller.js</a:t>
            </a:r>
            <a:endParaRPr lang="en-US" dirty="0"/>
          </a:p>
          <a:p>
            <a:pPr marL="285750" indent="-285750">
              <a:buFontTx/>
              <a:buChar char="-"/>
            </a:pPr>
            <a:r>
              <a:rPr lang="en-US" dirty="0">
                <a:hlinkClick r:id="rId5"/>
              </a:rPr>
              <a:t>MyXML.view.xml</a:t>
            </a:r>
            <a:endParaRPr lang="en-US" dirty="0"/>
          </a:p>
          <a:p>
            <a:pPr marL="285750" indent="-285750">
              <a:buFontTx/>
              <a:buChar char="-"/>
            </a:pPr>
            <a:r>
              <a:rPr lang="en-US" dirty="0">
                <a:hlinkClick r:id="rId6"/>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405287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Modes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algn="just"/>
            <a:r>
              <a:rPr lang="en-US" b="0" i="0" dirty="0">
                <a:solidFill>
                  <a:srgbClr val="3C3C3C"/>
                </a:solidFill>
                <a:effectLst/>
              </a:rPr>
              <a:t>There are basically three modes of binding data in SAPUI5.</a:t>
            </a:r>
          </a:p>
          <a:p>
            <a:pPr marL="285750" indent="-285750" algn="just">
              <a:buFont typeface="Wingdings" panose="05000000000000000000" pitchFamily="2" charset="2"/>
              <a:buChar char="q"/>
            </a:pPr>
            <a:r>
              <a:rPr lang="en-US" b="1" i="0" dirty="0">
                <a:solidFill>
                  <a:srgbClr val="3C3C3C"/>
                </a:solidFill>
                <a:effectLst/>
              </a:rPr>
              <a:t>One-way binding</a:t>
            </a:r>
            <a:r>
              <a:rPr lang="en-US" b="0" i="0" dirty="0">
                <a:solidFill>
                  <a:srgbClr val="3C3C3C"/>
                </a:solidFill>
                <a:effectLst/>
              </a:rPr>
              <a:t> – Here, the data is transported in one direction only, i.e., from the model, through the binding instance to the consumer (usually the property of a control), but never in the other direction. Any change done on the model data from the front end is not affected to the model. All the data changes are reflected only on the controls.</a:t>
            </a:r>
          </a:p>
          <a:p>
            <a:pPr marL="285750" indent="-285750" algn="just">
              <a:buFont typeface="Wingdings" panose="05000000000000000000" pitchFamily="2" charset="2"/>
              <a:buChar char="q"/>
            </a:pPr>
            <a:r>
              <a:rPr lang="en-US" b="1" i="0" dirty="0">
                <a:solidFill>
                  <a:srgbClr val="3C3C3C"/>
                </a:solidFill>
                <a:effectLst/>
              </a:rPr>
              <a:t>Two-way binding</a:t>
            </a:r>
            <a:r>
              <a:rPr lang="en-US" b="0" i="0" dirty="0">
                <a:solidFill>
                  <a:srgbClr val="3C3C3C"/>
                </a:solidFill>
                <a:effectLst/>
              </a:rPr>
              <a:t> – Here all input changes done from front end controls are reflected on the model and the backend database. SAPUI5 automatically handles the transport of data both from the model to the controls and back from the controls to the model.</a:t>
            </a:r>
          </a:p>
          <a:p>
            <a:pPr marL="285750" indent="-285750" algn="just">
              <a:buFont typeface="Wingdings" panose="05000000000000000000" pitchFamily="2" charset="2"/>
              <a:buChar char="q"/>
            </a:pPr>
            <a:r>
              <a:rPr lang="en-US" b="1" i="0" dirty="0">
                <a:solidFill>
                  <a:srgbClr val="3C3C3C"/>
                </a:solidFill>
                <a:effectLst/>
              </a:rPr>
              <a:t>One-time binding</a:t>
            </a:r>
            <a:r>
              <a:rPr lang="en-US" b="0" i="0" dirty="0">
                <a:solidFill>
                  <a:srgbClr val="3C3C3C"/>
                </a:solidFill>
                <a:effectLst/>
              </a:rPr>
              <a:t> – Here all data will be bound from model to view just once. After that, the connection is no more 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4C968787-312A-41B2-BC28-78D7D60AB59B}"/>
              </a:ext>
            </a:extLst>
          </p:cNvPr>
          <p:cNvSpPr/>
          <p:nvPr/>
        </p:nvSpPr>
        <p:spPr>
          <a:xfrm>
            <a:off x="556592" y="3728556"/>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4" name="Rectangle: Rounded Corners 3">
            <a:extLst>
              <a:ext uri="{FF2B5EF4-FFF2-40B4-BE49-F238E27FC236}">
                <a16:creationId xmlns:a16="http://schemas.microsoft.com/office/drawing/2014/main" id="{5C19C5F1-306A-4B48-BE7C-2EB6224B344A}"/>
              </a:ext>
            </a:extLst>
          </p:cNvPr>
          <p:cNvSpPr/>
          <p:nvPr/>
        </p:nvSpPr>
        <p:spPr>
          <a:xfrm>
            <a:off x="3101009" y="3728555"/>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6" name="Straight Arrow Connector 5">
            <a:extLst>
              <a:ext uri="{FF2B5EF4-FFF2-40B4-BE49-F238E27FC236}">
                <a16:creationId xmlns:a16="http://schemas.microsoft.com/office/drawing/2014/main" id="{2E6AB133-E4D5-4695-812A-6D2D8AA5CEEF}"/>
              </a:ext>
            </a:extLst>
          </p:cNvPr>
          <p:cNvCxnSpPr/>
          <p:nvPr/>
        </p:nvCxnSpPr>
        <p:spPr>
          <a:xfrm>
            <a:off x="1828800" y="3886201"/>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1DBC7D81-D844-411A-AA4F-A55A2F53C7CF}"/>
              </a:ext>
            </a:extLst>
          </p:cNvPr>
          <p:cNvCxnSpPr/>
          <p:nvPr/>
        </p:nvCxnSpPr>
        <p:spPr>
          <a:xfrm flipH="1">
            <a:off x="1828800" y="4303645"/>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Multiplication Sign 9">
            <a:extLst>
              <a:ext uri="{FF2B5EF4-FFF2-40B4-BE49-F238E27FC236}">
                <a16:creationId xmlns:a16="http://schemas.microsoft.com/office/drawing/2014/main" id="{50F7B0CD-0961-47AF-8630-95665D75DFBE}"/>
              </a:ext>
            </a:extLst>
          </p:cNvPr>
          <p:cNvSpPr/>
          <p:nvPr/>
        </p:nvSpPr>
        <p:spPr>
          <a:xfrm>
            <a:off x="2276061" y="4042692"/>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69DFD5F-47DC-4A58-B8E4-9BAADE8921CA}"/>
              </a:ext>
            </a:extLst>
          </p:cNvPr>
          <p:cNvSpPr txBox="1"/>
          <p:nvPr/>
        </p:nvSpPr>
        <p:spPr>
          <a:xfrm>
            <a:off x="1644925" y="4661714"/>
            <a:ext cx="2037522" cy="369332"/>
          </a:xfrm>
          <a:prstGeom prst="rect">
            <a:avLst/>
          </a:prstGeom>
          <a:noFill/>
        </p:spPr>
        <p:txBody>
          <a:bodyPr wrap="square" rtlCol="0">
            <a:spAutoFit/>
          </a:bodyPr>
          <a:lstStyle/>
          <a:p>
            <a:r>
              <a:rPr lang="en-US" dirty="0"/>
              <a:t>One-way binding</a:t>
            </a:r>
          </a:p>
        </p:txBody>
      </p:sp>
      <p:sp>
        <p:nvSpPr>
          <p:cNvPr id="14" name="Rectangle 13">
            <a:extLst>
              <a:ext uri="{FF2B5EF4-FFF2-40B4-BE49-F238E27FC236}">
                <a16:creationId xmlns:a16="http://schemas.microsoft.com/office/drawing/2014/main" id="{AD102F76-231B-49A0-A53A-E3833923FB89}"/>
              </a:ext>
            </a:extLst>
          </p:cNvPr>
          <p:cNvSpPr/>
          <p:nvPr/>
        </p:nvSpPr>
        <p:spPr>
          <a:xfrm>
            <a:off x="6483616" y="371199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15" name="Rectangle: Rounded Corners 14">
            <a:extLst>
              <a:ext uri="{FF2B5EF4-FFF2-40B4-BE49-F238E27FC236}">
                <a16:creationId xmlns:a16="http://schemas.microsoft.com/office/drawing/2014/main" id="{80ED0C10-CAFA-47B7-BE2A-DF0F50F95A70}"/>
              </a:ext>
            </a:extLst>
          </p:cNvPr>
          <p:cNvSpPr/>
          <p:nvPr/>
        </p:nvSpPr>
        <p:spPr>
          <a:xfrm>
            <a:off x="9028033" y="371199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16" name="Straight Arrow Connector 15">
            <a:extLst>
              <a:ext uri="{FF2B5EF4-FFF2-40B4-BE49-F238E27FC236}">
                <a16:creationId xmlns:a16="http://schemas.microsoft.com/office/drawing/2014/main" id="{0343A529-8710-46E0-B104-022E0A448BF7}"/>
              </a:ext>
            </a:extLst>
          </p:cNvPr>
          <p:cNvCxnSpPr/>
          <p:nvPr/>
        </p:nvCxnSpPr>
        <p:spPr>
          <a:xfrm>
            <a:off x="7755824" y="3869636"/>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98C94EAF-DC63-48F4-A056-C3CA6A1DAA53}"/>
              </a:ext>
            </a:extLst>
          </p:cNvPr>
          <p:cNvCxnSpPr/>
          <p:nvPr/>
        </p:nvCxnSpPr>
        <p:spPr>
          <a:xfrm flipH="1">
            <a:off x="7755824" y="4287080"/>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9F6190A2-D2B4-4B12-A7A5-5634D6EEB89B}"/>
              </a:ext>
            </a:extLst>
          </p:cNvPr>
          <p:cNvSpPr txBox="1"/>
          <p:nvPr/>
        </p:nvSpPr>
        <p:spPr>
          <a:xfrm>
            <a:off x="7626615" y="4635789"/>
            <a:ext cx="2037522" cy="369332"/>
          </a:xfrm>
          <a:prstGeom prst="rect">
            <a:avLst/>
          </a:prstGeom>
          <a:noFill/>
        </p:spPr>
        <p:txBody>
          <a:bodyPr wrap="square" rtlCol="0">
            <a:spAutoFit/>
          </a:bodyPr>
          <a:lstStyle/>
          <a:p>
            <a:r>
              <a:rPr lang="en-US" dirty="0"/>
              <a:t>Two-way binding</a:t>
            </a:r>
          </a:p>
        </p:txBody>
      </p:sp>
      <p:sp>
        <p:nvSpPr>
          <p:cNvPr id="12" name="TextBox 11">
            <a:extLst>
              <a:ext uri="{FF2B5EF4-FFF2-40B4-BE49-F238E27FC236}">
                <a16:creationId xmlns:a16="http://schemas.microsoft.com/office/drawing/2014/main" id="{4D15A136-CA65-49A7-B5E8-629ECB0C3454}"/>
              </a:ext>
            </a:extLst>
          </p:cNvPr>
          <p:cNvSpPr txBox="1"/>
          <p:nvPr/>
        </p:nvSpPr>
        <p:spPr>
          <a:xfrm>
            <a:off x="2027583" y="3532083"/>
            <a:ext cx="864704" cy="369332"/>
          </a:xfrm>
          <a:prstGeom prst="rect">
            <a:avLst/>
          </a:prstGeom>
          <a:noFill/>
        </p:spPr>
        <p:txBody>
          <a:bodyPr wrap="square" rtlCol="0">
            <a:spAutoFit/>
          </a:bodyPr>
          <a:lstStyle/>
          <a:p>
            <a:r>
              <a:rPr lang="en-US" dirty="0"/>
              <a:t>Data</a:t>
            </a:r>
          </a:p>
        </p:txBody>
      </p:sp>
      <p:sp>
        <p:nvSpPr>
          <p:cNvPr id="21" name="TextBox 20">
            <a:extLst>
              <a:ext uri="{FF2B5EF4-FFF2-40B4-BE49-F238E27FC236}">
                <a16:creationId xmlns:a16="http://schemas.microsoft.com/office/drawing/2014/main" id="{130EAED1-A148-42BA-8B10-8C3394C18740}"/>
              </a:ext>
            </a:extLst>
          </p:cNvPr>
          <p:cNvSpPr txBox="1"/>
          <p:nvPr/>
        </p:nvSpPr>
        <p:spPr>
          <a:xfrm>
            <a:off x="7989393" y="3564651"/>
            <a:ext cx="864704" cy="369332"/>
          </a:xfrm>
          <a:prstGeom prst="rect">
            <a:avLst/>
          </a:prstGeom>
          <a:noFill/>
        </p:spPr>
        <p:txBody>
          <a:bodyPr wrap="square" rtlCol="0">
            <a:spAutoFit/>
          </a:bodyPr>
          <a:lstStyle/>
          <a:p>
            <a:r>
              <a:rPr lang="en-US" dirty="0"/>
              <a:t>Data</a:t>
            </a:r>
          </a:p>
        </p:txBody>
      </p:sp>
      <p:sp>
        <p:nvSpPr>
          <p:cNvPr id="23" name="TextBox 22">
            <a:extLst>
              <a:ext uri="{FF2B5EF4-FFF2-40B4-BE49-F238E27FC236}">
                <a16:creationId xmlns:a16="http://schemas.microsoft.com/office/drawing/2014/main" id="{426F2E1F-F1C7-48D1-AEB1-A75844B17EB9}"/>
              </a:ext>
            </a:extLst>
          </p:cNvPr>
          <p:cNvSpPr txBox="1"/>
          <p:nvPr/>
        </p:nvSpPr>
        <p:spPr>
          <a:xfrm>
            <a:off x="8038121" y="4198534"/>
            <a:ext cx="864704" cy="369332"/>
          </a:xfrm>
          <a:prstGeom prst="rect">
            <a:avLst/>
          </a:prstGeom>
          <a:noFill/>
        </p:spPr>
        <p:txBody>
          <a:bodyPr wrap="square" rtlCol="0">
            <a:spAutoFit/>
          </a:bodyPr>
          <a:lstStyle/>
          <a:p>
            <a:r>
              <a:rPr lang="en-US" dirty="0"/>
              <a:t>Data</a:t>
            </a:r>
          </a:p>
        </p:txBody>
      </p:sp>
      <p:sp>
        <p:nvSpPr>
          <p:cNvPr id="24" name="Rectangle 23">
            <a:extLst>
              <a:ext uri="{FF2B5EF4-FFF2-40B4-BE49-F238E27FC236}">
                <a16:creationId xmlns:a16="http://schemas.microsoft.com/office/drawing/2014/main" id="{EA983D50-3351-491A-BB3A-21385C9D41B7}"/>
              </a:ext>
            </a:extLst>
          </p:cNvPr>
          <p:cNvSpPr/>
          <p:nvPr/>
        </p:nvSpPr>
        <p:spPr>
          <a:xfrm>
            <a:off x="1805608" y="533538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25" name="Rectangle: Rounded Corners 24">
            <a:extLst>
              <a:ext uri="{FF2B5EF4-FFF2-40B4-BE49-F238E27FC236}">
                <a16:creationId xmlns:a16="http://schemas.microsoft.com/office/drawing/2014/main" id="{6343A45A-B2DA-4C4C-B73A-C2BC1CBFC074}"/>
              </a:ext>
            </a:extLst>
          </p:cNvPr>
          <p:cNvSpPr/>
          <p:nvPr/>
        </p:nvSpPr>
        <p:spPr>
          <a:xfrm>
            <a:off x="4350025" y="533538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26" name="Straight Arrow Connector 25">
            <a:extLst>
              <a:ext uri="{FF2B5EF4-FFF2-40B4-BE49-F238E27FC236}">
                <a16:creationId xmlns:a16="http://schemas.microsoft.com/office/drawing/2014/main" id="{389F34C6-F5C9-49D7-9359-B0A1B9EBB220}"/>
              </a:ext>
            </a:extLst>
          </p:cNvPr>
          <p:cNvCxnSpPr/>
          <p:nvPr/>
        </p:nvCxnSpPr>
        <p:spPr>
          <a:xfrm>
            <a:off x="3077816" y="5729356"/>
            <a:ext cx="1272209" cy="0"/>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28" name="TextBox 27">
            <a:extLst>
              <a:ext uri="{FF2B5EF4-FFF2-40B4-BE49-F238E27FC236}">
                <a16:creationId xmlns:a16="http://schemas.microsoft.com/office/drawing/2014/main" id="{6889EC00-2E5C-44A9-B7D4-C3DEE41B8E42}"/>
              </a:ext>
            </a:extLst>
          </p:cNvPr>
          <p:cNvSpPr txBox="1"/>
          <p:nvPr/>
        </p:nvSpPr>
        <p:spPr>
          <a:xfrm>
            <a:off x="5039134" y="6406986"/>
            <a:ext cx="2037522" cy="369332"/>
          </a:xfrm>
          <a:prstGeom prst="rect">
            <a:avLst/>
          </a:prstGeom>
          <a:noFill/>
        </p:spPr>
        <p:txBody>
          <a:bodyPr wrap="square" rtlCol="0">
            <a:spAutoFit/>
          </a:bodyPr>
          <a:lstStyle/>
          <a:p>
            <a:r>
              <a:rPr lang="en-US" dirty="0"/>
              <a:t>One-Time binding</a:t>
            </a:r>
          </a:p>
        </p:txBody>
      </p:sp>
      <p:sp>
        <p:nvSpPr>
          <p:cNvPr id="13" name="TextBox 12">
            <a:extLst>
              <a:ext uri="{FF2B5EF4-FFF2-40B4-BE49-F238E27FC236}">
                <a16:creationId xmlns:a16="http://schemas.microsoft.com/office/drawing/2014/main" id="{E1E246C8-64D4-4579-81E5-6EBE394E191E}"/>
              </a:ext>
            </a:extLst>
          </p:cNvPr>
          <p:cNvSpPr txBox="1"/>
          <p:nvPr/>
        </p:nvSpPr>
        <p:spPr>
          <a:xfrm>
            <a:off x="2751481" y="5252061"/>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cxnSp>
        <p:nvCxnSpPr>
          <p:cNvPr id="33" name="Connector: Curved 32">
            <a:extLst>
              <a:ext uri="{FF2B5EF4-FFF2-40B4-BE49-F238E27FC236}">
                <a16:creationId xmlns:a16="http://schemas.microsoft.com/office/drawing/2014/main" id="{B8FD0FEF-1202-4CE3-BB37-9B90BAC371E0}"/>
              </a:ext>
            </a:extLst>
          </p:cNvPr>
          <p:cNvCxnSpPr>
            <a:stCxn id="13" idx="0"/>
            <a:endCxn id="25" idx="0"/>
          </p:cNvCxnSpPr>
          <p:nvPr/>
        </p:nvCxnSpPr>
        <p:spPr>
          <a:xfrm rot="16200000" flipH="1">
            <a:off x="3990312" y="4339564"/>
            <a:ext cx="83319" cy="1908313"/>
          </a:xfrm>
          <a:prstGeom prst="curvedConnector3">
            <a:avLst>
              <a:gd name="adj1" fmla="val -274367"/>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9E81A203-31E9-4C97-AAAC-A991825B44FA}"/>
              </a:ext>
            </a:extLst>
          </p:cNvPr>
          <p:cNvSpPr/>
          <p:nvPr/>
        </p:nvSpPr>
        <p:spPr>
          <a:xfrm>
            <a:off x="6493558" y="5342007"/>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35" name="Rectangle: Rounded Corners 34">
            <a:extLst>
              <a:ext uri="{FF2B5EF4-FFF2-40B4-BE49-F238E27FC236}">
                <a16:creationId xmlns:a16="http://schemas.microsoft.com/office/drawing/2014/main" id="{002EFCBA-6EEF-4EA1-9892-8B8ECAD235E2}"/>
              </a:ext>
            </a:extLst>
          </p:cNvPr>
          <p:cNvSpPr/>
          <p:nvPr/>
        </p:nvSpPr>
        <p:spPr>
          <a:xfrm>
            <a:off x="9037975" y="5342006"/>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sp>
        <p:nvSpPr>
          <p:cNvPr id="40" name="Arrow: Right 39">
            <a:extLst>
              <a:ext uri="{FF2B5EF4-FFF2-40B4-BE49-F238E27FC236}">
                <a16:creationId xmlns:a16="http://schemas.microsoft.com/office/drawing/2014/main" id="{06A40ADC-FAA2-485B-9823-805410AD777F}"/>
              </a:ext>
            </a:extLst>
          </p:cNvPr>
          <p:cNvSpPr/>
          <p:nvPr/>
        </p:nvSpPr>
        <p:spPr>
          <a:xfrm>
            <a:off x="5721281" y="5632403"/>
            <a:ext cx="673228" cy="2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E62A31A1-28D4-49A8-8DFD-8803BB1E0B16}"/>
              </a:ext>
            </a:extLst>
          </p:cNvPr>
          <p:cNvSpPr txBox="1"/>
          <p:nvPr/>
        </p:nvSpPr>
        <p:spPr>
          <a:xfrm>
            <a:off x="7401186" y="5188744"/>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sp>
        <p:nvSpPr>
          <p:cNvPr id="42" name="TextBox 41">
            <a:extLst>
              <a:ext uri="{FF2B5EF4-FFF2-40B4-BE49-F238E27FC236}">
                <a16:creationId xmlns:a16="http://schemas.microsoft.com/office/drawing/2014/main" id="{C2FEFC2C-54B0-4B8B-A938-2C5D83804949}"/>
              </a:ext>
            </a:extLst>
          </p:cNvPr>
          <p:cNvSpPr txBox="1"/>
          <p:nvPr/>
        </p:nvSpPr>
        <p:spPr>
          <a:xfrm>
            <a:off x="9851335" y="5190647"/>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cxnSp>
        <p:nvCxnSpPr>
          <p:cNvPr id="45" name="Straight Connector 44">
            <a:extLst>
              <a:ext uri="{FF2B5EF4-FFF2-40B4-BE49-F238E27FC236}">
                <a16:creationId xmlns:a16="http://schemas.microsoft.com/office/drawing/2014/main" id="{A9CF12B5-44FA-4DC5-8F23-FF0F48036B2A}"/>
              </a:ext>
            </a:extLst>
          </p:cNvPr>
          <p:cNvCxnSpPr>
            <a:stCxn id="34" idx="3"/>
            <a:endCxn id="35" idx="1"/>
          </p:cNvCxnSpPr>
          <p:nvPr/>
        </p:nvCxnSpPr>
        <p:spPr>
          <a:xfrm flipV="1">
            <a:off x="7765766" y="5735982"/>
            <a:ext cx="1272209" cy="1"/>
          </a:xfrm>
          <a:prstGeom prst="line">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46" name="Multiplication Sign 45">
            <a:extLst>
              <a:ext uri="{FF2B5EF4-FFF2-40B4-BE49-F238E27FC236}">
                <a16:creationId xmlns:a16="http://schemas.microsoft.com/office/drawing/2014/main" id="{5D558407-0448-4B8F-AED4-624E66433248}"/>
              </a:ext>
            </a:extLst>
          </p:cNvPr>
          <p:cNvSpPr/>
          <p:nvPr/>
        </p:nvSpPr>
        <p:spPr>
          <a:xfrm>
            <a:off x="8173461" y="5470794"/>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1046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Aggregation Binding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t>When we bind the </a:t>
            </a:r>
            <a:r>
              <a:rPr lang="en-US" b="1" dirty="0"/>
              <a:t>aggregation</a:t>
            </a:r>
            <a:r>
              <a:rPr lang="en-US" dirty="0"/>
              <a:t> of a control with the entityset of data model, it is called aggregation Binding.</a:t>
            </a:r>
          </a:p>
          <a:p>
            <a:pPr marL="285750" indent="-285750" algn="just">
              <a:buFont typeface="Wingdings" panose="05000000000000000000" pitchFamily="2" charset="2"/>
              <a:buChar char="q"/>
            </a:pPr>
            <a:r>
              <a:rPr lang="en-US" dirty="0"/>
              <a:t>The parent control (e.g. Table) is bound to the EntitySet path which is called </a:t>
            </a:r>
            <a:r>
              <a:rPr lang="en-US" b="1" dirty="0"/>
              <a:t>absolute path</a:t>
            </a:r>
            <a:r>
              <a:rPr lang="en-US" dirty="0"/>
              <a:t> and the child of the parent Control (e.g. Columns) are connected to the child properties of the EntitySet is called </a:t>
            </a:r>
            <a:r>
              <a:rPr lang="en-US" b="1" dirty="0"/>
              <a:t>relative path.</a:t>
            </a:r>
          </a:p>
          <a:p>
            <a:pPr marL="285750" indent="-285750" algn="just">
              <a:buFont typeface="Wingdings" panose="05000000000000000000" pitchFamily="2" charset="2"/>
              <a:buChar char="q"/>
            </a:pPr>
            <a:r>
              <a:rPr lang="en-US" b="0" i="0" dirty="0">
                <a:effectLst/>
              </a:rPr>
              <a:t>In aggregation binding, based on your model data, as many child controls will be created automatically.</a:t>
            </a:r>
            <a:endParaRPr lang="en-US" b="1" dirty="0"/>
          </a:p>
          <a:p>
            <a:pPr marL="285750" indent="-285750" algn="just">
              <a:buFont typeface="Wingdings" panose="05000000000000000000" pitchFamily="2" charset="2"/>
              <a:buChar char="q"/>
            </a:pPr>
            <a:r>
              <a:rPr lang="en-US" dirty="0"/>
              <a:t>Every Event of UI5 will trigger the </a:t>
            </a:r>
            <a:r>
              <a:rPr lang="en-US" b="1" dirty="0"/>
              <a:t>eventHandler </a:t>
            </a:r>
            <a:r>
              <a:rPr lang="en-US" dirty="0"/>
              <a:t>and we will get the Event Object as part of the event Handler. Depending on the event, the event handler object will have different parameters.</a:t>
            </a:r>
          </a:p>
          <a:p>
            <a:pPr algn="just"/>
            <a:r>
              <a:rPr lang="en-US" b="1" dirty="0"/>
              <a:t>Use Case of Aggregation Binding</a:t>
            </a:r>
          </a:p>
          <a:p>
            <a:pPr algn="just"/>
            <a:r>
              <a:rPr lang="en-US" b="0" i="0" dirty="0">
                <a:effectLst/>
              </a:rPr>
              <a:t>If we want to show a list or some data in tabular format, we need to bind a group of data. In such a case we will use aggregation binding.</a:t>
            </a:r>
            <a:endParaRPr lang="en-US" b="1"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7AA5BBFC-0F7E-46DB-8E84-AB7D9391C51D}"/>
              </a:ext>
            </a:extLst>
          </p:cNvPr>
          <p:cNvGraphicFramePr>
            <a:graphicFrameLocks noGrp="1"/>
          </p:cNvGraphicFramePr>
          <p:nvPr/>
        </p:nvGraphicFramePr>
        <p:xfrm>
          <a:off x="1012827" y="4057650"/>
          <a:ext cx="5083173" cy="1480397"/>
        </p:xfrm>
        <a:graphic>
          <a:graphicData uri="http://schemas.openxmlformats.org/drawingml/2006/table">
            <a:tbl>
              <a:tblPr firstRow="1" bandRow="1">
                <a:tableStyleId>{5C22544A-7EE6-4342-B048-85BDC9FD1C3A}</a:tableStyleId>
              </a:tblPr>
              <a:tblGrid>
                <a:gridCol w="1694391">
                  <a:extLst>
                    <a:ext uri="{9D8B030D-6E8A-4147-A177-3AD203B41FA5}">
                      <a16:colId xmlns:a16="http://schemas.microsoft.com/office/drawing/2014/main" val="2869649158"/>
                    </a:ext>
                  </a:extLst>
                </a:gridCol>
                <a:gridCol w="1694391">
                  <a:extLst>
                    <a:ext uri="{9D8B030D-6E8A-4147-A177-3AD203B41FA5}">
                      <a16:colId xmlns:a16="http://schemas.microsoft.com/office/drawing/2014/main" val="2344992087"/>
                    </a:ext>
                  </a:extLst>
                </a:gridCol>
                <a:gridCol w="1694391">
                  <a:extLst>
                    <a:ext uri="{9D8B030D-6E8A-4147-A177-3AD203B41FA5}">
                      <a16:colId xmlns:a16="http://schemas.microsoft.com/office/drawing/2014/main" val="3709368577"/>
                    </a:ext>
                  </a:extLst>
                </a:gridCol>
              </a:tblGrid>
              <a:tr h="366284">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4168095872"/>
                  </a:ext>
                </a:extLst>
              </a:tr>
              <a:tr h="371371">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527527764"/>
                  </a:ext>
                </a:extLst>
              </a:tr>
              <a:tr h="371371">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1368548"/>
                  </a:ext>
                </a:extLst>
              </a:tr>
              <a:tr h="371371">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54157385"/>
                  </a:ext>
                </a:extLst>
              </a:tr>
            </a:tbl>
          </a:graphicData>
        </a:graphic>
      </p:graphicFrame>
      <p:sp>
        <p:nvSpPr>
          <p:cNvPr id="7" name="TextBox 6">
            <a:extLst>
              <a:ext uri="{FF2B5EF4-FFF2-40B4-BE49-F238E27FC236}">
                <a16:creationId xmlns:a16="http://schemas.microsoft.com/office/drawing/2014/main" id="{114247A6-8F07-4BC4-91AB-71A134B8D773}"/>
              </a:ext>
            </a:extLst>
          </p:cNvPr>
          <p:cNvSpPr txBox="1"/>
          <p:nvPr/>
        </p:nvSpPr>
        <p:spPr>
          <a:xfrm>
            <a:off x="1012827" y="3688318"/>
            <a:ext cx="2000250" cy="369332"/>
          </a:xfrm>
          <a:prstGeom prst="rect">
            <a:avLst/>
          </a:prstGeom>
          <a:noFill/>
        </p:spPr>
        <p:txBody>
          <a:bodyPr wrap="square" rtlCol="0">
            <a:spAutoFit/>
          </a:bodyPr>
          <a:lstStyle/>
          <a:p>
            <a:r>
              <a:rPr lang="en-US" dirty="0"/>
              <a:t>Table = {/empTab}</a:t>
            </a:r>
          </a:p>
        </p:txBody>
      </p:sp>
      <p:sp>
        <p:nvSpPr>
          <p:cNvPr id="9" name="TextBox 8">
            <a:extLst>
              <a:ext uri="{FF2B5EF4-FFF2-40B4-BE49-F238E27FC236}">
                <a16:creationId xmlns:a16="http://schemas.microsoft.com/office/drawing/2014/main" id="{2EBEBCB2-C65B-41BE-914A-9510879C7A62}"/>
              </a:ext>
            </a:extLst>
          </p:cNvPr>
          <p:cNvSpPr txBox="1"/>
          <p:nvPr/>
        </p:nvSpPr>
        <p:spPr>
          <a:xfrm>
            <a:off x="8086725" y="3573375"/>
            <a:ext cx="3293953" cy="2585323"/>
          </a:xfrm>
          <a:prstGeom prst="rect">
            <a:avLst/>
          </a:prstGeom>
          <a:noFill/>
        </p:spPr>
        <p:txBody>
          <a:bodyPr wrap="square" rtlCol="0">
            <a:spAutoFit/>
          </a:bodyPr>
          <a:lstStyle/>
          <a:p>
            <a:r>
              <a:rPr lang="en-US" dirty="0"/>
              <a:t>{</a:t>
            </a:r>
          </a:p>
          <a:p>
            <a:r>
              <a:rPr lang="en-US" dirty="0"/>
              <a:t>     “empTab”: [</a:t>
            </a:r>
          </a:p>
          <a:p>
            <a:r>
              <a:rPr lang="en-US" dirty="0"/>
              <a:t>	{</a:t>
            </a:r>
          </a:p>
          <a:p>
            <a:r>
              <a:rPr lang="en-US" dirty="0"/>
              <a:t>	      “empId”: 50,</a:t>
            </a:r>
          </a:p>
          <a:p>
            <a:r>
              <a:rPr lang="en-US" dirty="0"/>
              <a:t>	      “empName”: “Jay”,</a:t>
            </a:r>
          </a:p>
          <a:p>
            <a:r>
              <a:rPr lang="en-US" dirty="0"/>
              <a:t>	       “salary”: 9500</a:t>
            </a:r>
          </a:p>
          <a:p>
            <a:r>
              <a:rPr lang="en-US" dirty="0"/>
              <a:t>	}</a:t>
            </a:r>
          </a:p>
          <a:p>
            <a:r>
              <a:rPr lang="en-US" dirty="0"/>
              <a:t>       ]</a:t>
            </a:r>
          </a:p>
          <a:p>
            <a:r>
              <a:rPr lang="en-US" dirty="0"/>
              <a:t>}</a:t>
            </a:r>
          </a:p>
        </p:txBody>
      </p:sp>
      <p:cxnSp>
        <p:nvCxnSpPr>
          <p:cNvPr id="10" name="Connector: Elbow 9">
            <a:extLst>
              <a:ext uri="{FF2B5EF4-FFF2-40B4-BE49-F238E27FC236}">
                <a16:creationId xmlns:a16="http://schemas.microsoft.com/office/drawing/2014/main" id="{4A523DBC-325A-4EB7-9001-39562FA0E3A8}"/>
              </a:ext>
            </a:extLst>
          </p:cNvPr>
          <p:cNvCxnSpPr>
            <a:cxnSpLocks/>
          </p:cNvCxnSpPr>
          <p:nvPr/>
        </p:nvCxnSpPr>
        <p:spPr>
          <a:xfrm rot="10800000">
            <a:off x="2886076" y="3838576"/>
            <a:ext cx="5495925" cy="219075"/>
          </a:xfrm>
          <a:prstGeom prst="bentConnector3">
            <a:avLst>
              <a:gd name="adj1" fmla="val 19151"/>
            </a:avLst>
          </a:prstGeom>
          <a:ln>
            <a:tailEnd type="triangle"/>
          </a:ln>
        </p:spPr>
        <p:style>
          <a:lnRef idx="3">
            <a:schemeClr val="accent6"/>
          </a:lnRef>
          <a:fillRef idx="0">
            <a:schemeClr val="accent6"/>
          </a:fillRef>
          <a:effectRef idx="2">
            <a:schemeClr val="accent6"/>
          </a:effectRef>
          <a:fontRef idx="minor">
            <a:schemeClr val="tx1"/>
          </a:fontRef>
        </p:style>
      </p:cxnSp>
      <p:sp>
        <p:nvSpPr>
          <p:cNvPr id="11" name="TextBox 10">
            <a:extLst>
              <a:ext uri="{FF2B5EF4-FFF2-40B4-BE49-F238E27FC236}">
                <a16:creationId xmlns:a16="http://schemas.microsoft.com/office/drawing/2014/main" id="{727CE35D-3C83-4DA9-97D6-0855E152EE62}"/>
              </a:ext>
            </a:extLst>
          </p:cNvPr>
          <p:cNvSpPr txBox="1"/>
          <p:nvPr/>
        </p:nvSpPr>
        <p:spPr>
          <a:xfrm>
            <a:off x="4448175" y="3488169"/>
            <a:ext cx="2524125" cy="369332"/>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Absolute path</a:t>
            </a:r>
          </a:p>
        </p:txBody>
      </p:sp>
      <p:cxnSp>
        <p:nvCxnSpPr>
          <p:cNvPr id="12" name="Connector: Elbow 11">
            <a:extLst>
              <a:ext uri="{FF2B5EF4-FFF2-40B4-BE49-F238E27FC236}">
                <a16:creationId xmlns:a16="http://schemas.microsoft.com/office/drawing/2014/main" id="{FD6FB186-A098-443F-B8D8-057F06ABE769}"/>
              </a:ext>
            </a:extLst>
          </p:cNvPr>
          <p:cNvCxnSpPr/>
          <p:nvPr/>
        </p:nvCxnSpPr>
        <p:spPr>
          <a:xfrm rot="10800000" flipV="1">
            <a:off x="1809750" y="4619624"/>
            <a:ext cx="7562850" cy="1323975"/>
          </a:xfrm>
          <a:prstGeom prst="bentConnector3">
            <a:avLst>
              <a:gd name="adj1" fmla="val 23426"/>
            </a:avLst>
          </a:prstGeom>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ED766AB6-F930-4B8B-8A9E-C469CFC460B2}"/>
              </a:ext>
            </a:extLst>
          </p:cNvPr>
          <p:cNvCxnSpPr/>
          <p:nvPr/>
        </p:nvCxnSpPr>
        <p:spPr>
          <a:xfrm flipV="1">
            <a:off x="1809750" y="4797848"/>
            <a:ext cx="0" cy="11457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Connector: Elbow 13">
            <a:extLst>
              <a:ext uri="{FF2B5EF4-FFF2-40B4-BE49-F238E27FC236}">
                <a16:creationId xmlns:a16="http://schemas.microsoft.com/office/drawing/2014/main" id="{4B08C63E-050D-402A-9A3F-CED84519573A}"/>
              </a:ext>
            </a:extLst>
          </p:cNvPr>
          <p:cNvCxnSpPr>
            <a:cxnSpLocks/>
          </p:cNvCxnSpPr>
          <p:nvPr/>
        </p:nvCxnSpPr>
        <p:spPr>
          <a:xfrm rot="10800000" flipV="1">
            <a:off x="3333750" y="4866035"/>
            <a:ext cx="6038851" cy="84664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9FA8D25F-39E9-4924-A431-1430FD72B977}"/>
              </a:ext>
            </a:extLst>
          </p:cNvPr>
          <p:cNvCxnSpPr>
            <a:cxnSpLocks/>
          </p:cNvCxnSpPr>
          <p:nvPr/>
        </p:nvCxnSpPr>
        <p:spPr>
          <a:xfrm flipV="1">
            <a:off x="3333750" y="4797848"/>
            <a:ext cx="0" cy="9192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Connector: Elbow 15">
            <a:extLst>
              <a:ext uri="{FF2B5EF4-FFF2-40B4-BE49-F238E27FC236}">
                <a16:creationId xmlns:a16="http://schemas.microsoft.com/office/drawing/2014/main" id="{CEE3C166-971F-4155-97FF-F962EBB0D0F7}"/>
              </a:ext>
            </a:extLst>
          </p:cNvPr>
          <p:cNvCxnSpPr>
            <a:cxnSpLocks/>
          </p:cNvCxnSpPr>
          <p:nvPr/>
        </p:nvCxnSpPr>
        <p:spPr>
          <a:xfrm rot="10800000" flipV="1">
            <a:off x="5200650" y="5181599"/>
            <a:ext cx="4171951" cy="190930"/>
          </a:xfrm>
          <a:prstGeom prst="bentConnector3">
            <a:avLst>
              <a:gd name="adj1" fmla="val 50000"/>
            </a:avLst>
          </a:prstGeom>
        </p:spPr>
        <p:style>
          <a:lnRef idx="3">
            <a:schemeClr val="accent4"/>
          </a:lnRef>
          <a:fillRef idx="0">
            <a:schemeClr val="accent4"/>
          </a:fillRef>
          <a:effectRef idx="2">
            <a:schemeClr val="accent4"/>
          </a:effectRef>
          <a:fontRef idx="minor">
            <a:schemeClr val="tx1"/>
          </a:fontRef>
        </p:style>
      </p:cxnSp>
      <p:cxnSp>
        <p:nvCxnSpPr>
          <p:cNvPr id="17" name="Straight Arrow Connector 16">
            <a:extLst>
              <a:ext uri="{FF2B5EF4-FFF2-40B4-BE49-F238E27FC236}">
                <a16:creationId xmlns:a16="http://schemas.microsoft.com/office/drawing/2014/main" id="{01B3BF2E-6E3A-4FB0-B21C-C593E8A92116}"/>
              </a:ext>
            </a:extLst>
          </p:cNvPr>
          <p:cNvCxnSpPr>
            <a:cxnSpLocks/>
          </p:cNvCxnSpPr>
          <p:nvPr/>
        </p:nvCxnSpPr>
        <p:spPr>
          <a:xfrm flipV="1">
            <a:off x="5200650" y="4772441"/>
            <a:ext cx="0" cy="60008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8" name="TextBox 17">
            <a:extLst>
              <a:ext uri="{FF2B5EF4-FFF2-40B4-BE49-F238E27FC236}">
                <a16:creationId xmlns:a16="http://schemas.microsoft.com/office/drawing/2014/main" id="{2D17BABD-E700-40C5-B16B-6EB93663BD5E}"/>
              </a:ext>
            </a:extLst>
          </p:cNvPr>
          <p:cNvSpPr txBox="1"/>
          <p:nvPr/>
        </p:nvSpPr>
        <p:spPr>
          <a:xfrm>
            <a:off x="4448175" y="6048374"/>
            <a:ext cx="1647825" cy="369332"/>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dirty="0"/>
              <a:t>Relative Paths</a:t>
            </a:r>
          </a:p>
        </p:txBody>
      </p:sp>
    </p:spTree>
    <p:extLst>
      <p:ext uri="{BB962C8B-B14F-4D97-AF65-F5344CB8AC3E}">
        <p14:creationId xmlns:p14="http://schemas.microsoft.com/office/powerpoint/2010/main" val="2547988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E5B7AD1F-6A1D-4445-B2BC-88606561B8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787" y="1610802"/>
            <a:ext cx="5214449" cy="430772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In this exercise we will create a table and load the data of some employees in it.</a:t>
            </a:r>
          </a:p>
          <a:p>
            <a:r>
              <a:rPr lang="en-US" dirty="0"/>
              <a:t>We will see how to use different controls in a table to represent data.</a:t>
            </a:r>
          </a:p>
          <a:p>
            <a:endParaRPr lang="en-US" dirty="0"/>
          </a:p>
          <a:p>
            <a:r>
              <a:rPr lang="en-US" dirty="0"/>
              <a:t>Exercise code/resource:-</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a:p>
            <a:pPr marL="285750" indent="-285750">
              <a:buFontTx/>
              <a:buChar char="-"/>
            </a:pPr>
            <a:r>
              <a:rPr lang="en-US" dirty="0">
                <a:hlinkClick r:id="rId6"/>
              </a:rPr>
              <a:t>mydata.json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892068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ogramming concept illustration Free Vector">
            <a:extLst>
              <a:ext uri="{FF2B5EF4-FFF2-40B4-BE49-F238E27FC236}">
                <a16:creationId xmlns:a16="http://schemas.microsoft.com/office/drawing/2014/main" id="{9D2FD7D1-0B65-4094-8A12-9A718C3EC9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7821" y="1614166"/>
            <a:ext cx="4190097" cy="4190097"/>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44494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Dynamic Aggregation Binding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 this Exercise we will bind the rows property is the table dynamically form the column.</a:t>
            </a:r>
          </a:p>
          <a:p>
            <a:endParaRPr lang="en-US" dirty="0"/>
          </a:p>
          <a:p>
            <a:r>
              <a:rPr lang="en-US" dirty="0"/>
              <a:t>Exercise code/resources:</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629263545"/>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10515</TotalTime>
  <Words>1148</Words>
  <Application>Microsoft Office PowerPoint</Application>
  <PresentationFormat>Widescreen</PresentationFormat>
  <Paragraphs>174</Paragraphs>
  <Slides>17</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Calibri Light</vt:lpstr>
      <vt:lpstr>Cooper Black</vt:lpstr>
      <vt:lpstr>SAPRegular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697</cp:revision>
  <dcterms:created xsi:type="dcterms:W3CDTF">2016-07-10T03:33:26Z</dcterms:created>
  <dcterms:modified xsi:type="dcterms:W3CDTF">2022-01-29T14:13:00Z</dcterms:modified>
</cp:coreProperties>
</file>